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77" r:id="rId3"/>
    <p:sldId id="278" r:id="rId4"/>
    <p:sldId id="279" r:id="rId5"/>
    <p:sldId id="256" r:id="rId6"/>
    <p:sldId id="257" r:id="rId8"/>
    <p:sldId id="258" r:id="rId9"/>
    <p:sldId id="259" r:id="rId10"/>
    <p:sldId id="260" r:id="rId11"/>
    <p:sldId id="280" r:id="rId12"/>
    <p:sldId id="261" r:id="rId13"/>
    <p:sldId id="262" r:id="rId14"/>
    <p:sldId id="264" r:id="rId15"/>
    <p:sldId id="281" r:id="rId16"/>
    <p:sldId id="267" r:id="rId17"/>
    <p:sldId id="268" r:id="rId18"/>
    <p:sldId id="285" r:id="rId19"/>
    <p:sldId id="286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3-27T18:44:23"/>
    </inkml:context>
    <inkml:brush xml:id="br0">
      <inkml:brushProperty name="width" value="0.09701" units="cm"/>
      <inkml:brushProperty name="height" value="0.09701" units="cm"/>
      <inkml:brushProperty name="color" value="#1b7ccb"/>
      <inkml:brushProperty name="ignorePressure" value="0"/>
    </inkml:brush>
  </inkml:definitions>
  <inkml:trace contextRef="#ctx0" brushRef="#br0">7598.000 9980.000 767,'7.310'9.258'0,"-0.450"5.139"-5,-1.824-4.352 4,4.908-4.538 1,11.073-3.877 0,-5.933-0.766-2,2.146 0.643-1,1.554 0.828 1,2.702-0.605-1,5.317-1.158 1,8.864-0.891-1,5.012-0.544-1,-4.943 0.027 1,2.402-0.062 0,1.388 0.008 0,9.548-0.152-1,-4.142 0.146 8,-4.824 0.199-9,-8.191 0.247 0,-0.018 0.085 0,7.814 0.029 23,-0.817 0.103-16,0.682 0.077-8,-4.573 0.074 1,-4.361-2.895 6,0.672-4.584 2,-7.150-0.009 7,-1.456-0.727-11,-1.792-0.126 0,5.376-6.780-1,-1.105-2.609 1,-0.582-3.105 7,-4.064 0.173-6,-7.240 5.748 0,-1.165-0.172 0,-0.773-0.350-3,2.208-6.689 8,-2.449-0.329-5,-0.688-2.646-1,-1.346-0.245 2,-3.337 7.740 0,-0.882 1.093 0,-0.857 1.246 0,-0.246-1.320-1,-1.077 2.838-2,0.127-6.472 4,-1.874 4.970 9,-1.410-0.114-7,-3.458 3.307-4,0.271 1.396-1,3.473-2.109 1,4.362-3.163-1,0.476-4.711 0,-1.334 6.929-1,-0.150 0.961 2,-0.358 1.668-2,1.509-8.722-1,-1.993 5.902 8,1.439 2.355-3,3.892-1.594 0,-0.577 2.223-1,1.880-6.971-3,-2.094 0.605 0,-2.561 4.777 2,-1.306 1.676-1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0" units="1/dev"/>
        </inkml:channelProperties>
      </inkml:inkSource>
      <inkml:timestamp xml:id="ts0" timeString="2025-03-27T18:44:27"/>
    </inkml:context>
    <inkml:brush xml:id="br0">
      <inkml:brushProperty name="width" value="0.09701" units="cm"/>
      <inkml:brushProperty name="height" value="0.09701" units="cm"/>
      <inkml:brushProperty name="color" value="#1b7ccb"/>
      <inkml:brushProperty name="ignorePressure" value="0"/>
    </inkml:brush>
  </inkml:definitions>
  <inkml:trace contextRef="#ctx0" brushRef="#br0">8378.000 9580.000 767,'12.255'0.000'-2,"1.128"-5.252"0,0.400-8.302-1,-5.193 5.698 2,0.914-0.338-1,0.648-0.038 0,0.920-0.340 1,-0.947 0.998-1,6.512-4.137 0,4.129-2.356 8,-6.828 2.113-7,5.903-3.878-1,-0.514 1.611 0,-0.470 0.909-1,-1.964 1.735 5,-0.019 2.080-3,1.159 2.102-2,-2.958 2.509 9,-0.689 1.235-7,-0.953 1.055 1,-0.756 0.809-1,6.531 0.317 6,-7.756 1.124-7,-1.085-7.403 11,0.101 1.111-9,0.816 4.679 1,-0.282 2.950-3,-10.403 10.389 3,-0.593 0.663-1,-0.007 4.450-2,0.000-1.563 1,0.000 0.071-1,1.751 1.805 2,3.263 3.111 0,0.571-0.382-1,-1.063-2.670 1,1.309 3.444-1,-1.163-4.735 0,0.311-1.156 0,0.245 0.619 0,-0.229 0.271 1,-0.514 0.028 2,-0.659-1.112-4,-0.703-1.759 1,1.636 6.794 0,0.816-4.757 8,0.416-3.977-7,1.469-1.172 1,3.361 0.890 3,-3.477-0.443-5,-3.426 1.499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为什么是可能，因为奇数个数消不完，或者数量多的元素聚集在最后。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为什么是可能，因为奇数个数消不完，或者数量多的元素聚集在最后。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12" Type="http://schemas.openxmlformats.org/officeDocument/2006/relationships/customXml" Target="../ink/ink2.xml"/><Relationship Id="rId11" Type="http://schemas.openxmlformats.org/officeDocument/2006/relationships/image" Target="../media/image21.png"/><Relationship Id="rId10" Type="http://schemas.openxmlformats.org/officeDocument/2006/relationships/customXml" Target="../ink/ink1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93140" y="1793875"/>
            <a:ext cx="104330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算法设计与分析</a:t>
            </a:r>
            <a:r>
              <a:rPr lang="en-US" altLang="zh-CN" sz="6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6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习题课一</a:t>
            </a:r>
            <a:endParaRPr lang="zh-CN" altLang="en-US" sz="6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41725" y="36468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任课老师：苏劲松、赖永炫</a:t>
            </a:r>
            <a:endParaRPr lang="zh-CN" altLang="en-US" sz="2400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641725" y="4234180"/>
            <a:ext cx="5623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课程助教：欧阳洋，赵宇豪，</a:t>
            </a:r>
            <a:r>
              <a:rPr lang="zh-CN" altLang="en-US" sz="2400"/>
              <a:t>龚玉雷</a:t>
            </a:r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9868535" y="6440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2025.3.28 </a:t>
            </a:r>
            <a:r>
              <a:rPr lang="zh-CN" altLang="en-US"/>
              <a:t>文宣楼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338455"/>
            <a:ext cx="9679940" cy="1801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0" y="2463800"/>
            <a:ext cx="5218430" cy="1036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3963670"/>
            <a:ext cx="5423535" cy="50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30" y="5041265"/>
            <a:ext cx="4246880" cy="8731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5914390" y="5561965"/>
            <a:ext cx="10655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5275580"/>
            <a:ext cx="1694815" cy="638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760980" y="1297305"/>
            <a:ext cx="991870" cy="476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52850" y="1297305"/>
            <a:ext cx="991870" cy="476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54575" y="1376680"/>
            <a:ext cx="355600" cy="318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320030" y="1297305"/>
            <a:ext cx="991870" cy="476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74875" y="1376680"/>
            <a:ext cx="508000" cy="318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v=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2760980" y="1983105"/>
            <a:ext cx="991870" cy="476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74875" y="2062480"/>
            <a:ext cx="508000" cy="318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u=</a:t>
            </a:r>
            <a:endParaRPr lang="en-US" altLang="zh-CN"/>
          </a:p>
        </p:txBody>
      </p:sp>
      <p:sp>
        <p:nvSpPr>
          <p:cNvPr id="21" name="右大括号 20"/>
          <p:cNvSpPr/>
          <p:nvPr/>
        </p:nvSpPr>
        <p:spPr>
          <a:xfrm rot="5400000" flipH="1" flipV="1">
            <a:off x="4290695" y="-723900"/>
            <a:ext cx="492760" cy="35502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83075" y="436880"/>
            <a:ext cx="60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n/m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1336675" y="1417320"/>
            <a:ext cx="495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分</a:t>
            </a:r>
            <a:endParaRPr lang="zh-CN" altLang="en-US" b="1"/>
          </a:p>
          <a:p>
            <a:r>
              <a:rPr lang="zh-CN" altLang="en-US" b="1"/>
              <a:t>段</a:t>
            </a:r>
            <a:endParaRPr lang="zh-CN" altLang="en-US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1680845" y="3787775"/>
                <a:ext cx="7023100" cy="1009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一共需要进行</a:t>
                </a:r>
                <a:r>
                  <a:rPr lang="en-US" altLang="zh-CN"/>
                  <a:t>n/m</a:t>
                </a:r>
                <a:r>
                  <a:rPr lang="zh-CN" altLang="en-US"/>
                  <a:t>次</a:t>
                </a:r>
                <a:r>
                  <a:rPr lang="en-US" altLang="zh-CN"/>
                  <a:t>m</a:t>
                </a:r>
                <a:r>
                  <a:rPr lang="zh-CN" altLang="en-US"/>
                  <a:t>位大整数乘法，每次耗时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</a:rPr>
                      <m:t>O</m:t>
                    </m:r>
                    <m:r>
                      <a:rPr lang="en-US" altLang="zh-CN">
                        <a:latin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𝑙𝑜𝑔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，一共耗时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</a:rPr>
                      <m:t>O</m:t>
                    </m:r>
                    <m:r>
                      <a:rPr lang="en-US" altLang="zh-CN">
                        <a:latin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（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）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𝑙𝑜𝑔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</a:rPr>
                      <m:t>O</m:t>
                    </m:r>
                    <m:r>
                      <a:rPr lang="en-US" altLang="zh-CN">
                        <a:latin typeface="Cambria Math" panose="02040503050406030204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（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𝑙𝑜𝑔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45" y="3787775"/>
                <a:ext cx="7023100" cy="100901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234950"/>
            <a:ext cx="9415780" cy="13030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68605" y="1792605"/>
            <a:ext cx="7701915" cy="4986655"/>
            <a:chOff x="788" y="2946"/>
            <a:chExt cx="12129" cy="7853"/>
          </a:xfrm>
        </p:grpSpPr>
        <p:sp>
          <p:nvSpPr>
            <p:cNvPr id="5" name="文本框 4"/>
            <p:cNvSpPr txBox="1"/>
            <p:nvPr/>
          </p:nvSpPr>
          <p:spPr>
            <a:xfrm>
              <a:off x="788" y="2946"/>
              <a:ext cx="92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1. </a:t>
              </a:r>
              <a:r>
                <a:rPr lang="zh-CN" altLang="en-US">
                  <a:solidFill>
                    <a:srgbClr val="FF0000"/>
                  </a:solidFill>
                </a:rPr>
                <a:t>循环换位法</a:t>
              </a:r>
              <a:r>
                <a:rPr lang="zh-CN" altLang="en-US"/>
                <a:t>：每次整体移动</a:t>
              </a:r>
              <a:r>
                <a:rPr lang="en-US" altLang="zh-CN"/>
                <a:t>1</a:t>
              </a:r>
              <a:r>
                <a:rPr lang="zh-CN" altLang="en-US"/>
                <a:t>位，</a:t>
              </a:r>
              <a:r>
                <a:rPr lang="en-US" altLang="zh-CN"/>
                <a:t> </a:t>
              </a:r>
              <a:r>
                <a:rPr lang="zh-CN" altLang="en-US"/>
                <a:t>移动</a:t>
              </a:r>
              <a:r>
                <a:rPr lang="en-US" altLang="zh-CN">
                  <a:solidFill>
                    <a:srgbClr val="FF0000"/>
                  </a:solidFill>
                </a:rPr>
                <a:t> </a:t>
              </a:r>
              <a:r>
                <a:rPr lang="en-US" altLang="zh-CN" b="1">
                  <a:solidFill>
                    <a:schemeClr val="tx1"/>
                  </a:solidFill>
                </a:rPr>
                <a:t>min{k, n-k} </a:t>
              </a:r>
              <a:r>
                <a:rPr lang="zh-CN" altLang="en-US"/>
                <a:t>次</a:t>
              </a:r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" y="3649"/>
              <a:ext cx="11764" cy="7151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202295" y="2861310"/>
            <a:ext cx="347154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移动次数为</a:t>
            </a:r>
            <a:r>
              <a:rPr lang="en-US" altLang="zh-CN"/>
              <a:t> min{k, n-k}x(n+1)</a:t>
            </a:r>
            <a:r>
              <a:rPr lang="zh-CN" altLang="en-US"/>
              <a:t>，最坏情况下时间复杂度为</a:t>
            </a:r>
            <a:r>
              <a:rPr lang="en-US" altLang="zh-CN"/>
              <a:t> O(n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r>
              <a:rPr lang="zh-CN" altLang="en-US"/>
              <a:t>，空间复杂度为</a:t>
            </a:r>
            <a:r>
              <a:rPr lang="en-US" altLang="zh-CN"/>
              <a:t> O(1)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795020" y="1489075"/>
            <a:ext cx="10601960" cy="4672330"/>
            <a:chOff x="1048" y="3122"/>
            <a:chExt cx="16696" cy="73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8" y="3122"/>
              <a:ext cx="5838" cy="603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088" y="3619"/>
              <a:ext cx="71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将数组划分为</a:t>
              </a:r>
              <a:r>
                <a:rPr lang="en-US" altLang="zh-CN">
                  <a:latin typeface="Calibri" panose="020F0502020204030204" charset="0"/>
                </a:rPr>
                <a:t>U=a[0:k-1]</a:t>
              </a:r>
              <a:r>
                <a:rPr lang="zh-CN" altLang="en-US">
                  <a:latin typeface="Calibri" panose="020F0502020204030204" charset="0"/>
                </a:rPr>
                <a:t>，</a:t>
              </a:r>
              <a:r>
                <a:rPr lang="en-US" altLang="zh-CN">
                  <a:latin typeface="Calibri" panose="020F0502020204030204" charset="0"/>
                </a:rPr>
                <a:t>V=a[k:n-1]</a:t>
              </a:r>
              <a:r>
                <a:rPr lang="zh-CN" altLang="en-US">
                  <a:latin typeface="Calibri" panose="020F0502020204030204" charset="0"/>
                </a:rPr>
                <a:t>两部分</a:t>
              </a:r>
              <a:r>
                <a:rPr lang="en-US" altLang="zh-CN">
                  <a:latin typeface="Calibri" panose="020F0502020204030204" charset="0"/>
                </a:rPr>
                <a:t> </a:t>
              </a:r>
              <a:endParaRPr lang="en-US" altLang="zh-CN">
                <a:latin typeface="Calibri" panose="020F050202020403020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88" y="5642"/>
              <a:ext cx="23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①翻转</a:t>
              </a:r>
              <a:r>
                <a:rPr lang="en-US" altLang="zh-CN">
                  <a:latin typeface="Calibri" panose="020F0502020204030204" charset="0"/>
                </a:rPr>
                <a:t>U</a:t>
              </a:r>
              <a:r>
                <a:rPr lang="zh-CN" altLang="en-US">
                  <a:latin typeface="Calibri" panose="020F0502020204030204" charset="0"/>
                </a:rPr>
                <a:t>、</a:t>
              </a:r>
              <a:r>
                <a:rPr lang="en-US" altLang="zh-CN">
                  <a:latin typeface="Calibri" panose="020F0502020204030204" charset="0"/>
                </a:rPr>
                <a:t>V</a:t>
              </a:r>
              <a:endParaRPr lang="en-US" altLang="zh-CN">
                <a:latin typeface="Calibri" panose="020F050202020403020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88" y="7665"/>
              <a:ext cx="23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②整体翻转</a:t>
              </a:r>
              <a:endParaRPr lang="en-US" altLang="zh-CN">
                <a:latin typeface="Calibri" panose="020F050202020403020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344" y="9028"/>
              <a:ext cx="640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150000"/>
                </a:lnSpc>
              </a:pPr>
              <a:r>
                <a:rPr lang="zh-CN" altLang="en-US"/>
                <a:t>时间复杂度：</a:t>
              </a:r>
              <a:r>
                <a:rPr lang="en-US" altLang="zh-CN"/>
                <a:t>O(k)+O(n-k)+O(n)=O(n)</a:t>
              </a:r>
              <a:r>
                <a:rPr lang="zh-CN" altLang="en-US"/>
                <a:t>，空间复杂度为</a:t>
              </a:r>
              <a:r>
                <a:rPr lang="en-US" altLang="zh-CN"/>
                <a:t>O(1)</a:t>
              </a:r>
              <a:r>
                <a:rPr lang="zh-CN" altLang="en-US"/>
                <a:t>。</a:t>
              </a:r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5480" y="681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三次反转法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113030"/>
            <a:ext cx="9317355" cy="14160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93675" y="1745615"/>
            <a:ext cx="11854180" cy="4020820"/>
            <a:chOff x="305" y="2749"/>
            <a:chExt cx="18668" cy="6332"/>
          </a:xfrm>
        </p:grpSpPr>
        <p:grpSp>
          <p:nvGrpSpPr>
            <p:cNvPr id="9" name="组合 8"/>
            <p:cNvGrpSpPr/>
            <p:nvPr/>
          </p:nvGrpSpPr>
          <p:grpSpPr>
            <a:xfrm>
              <a:off x="8849" y="2749"/>
              <a:ext cx="10125" cy="6332"/>
              <a:chOff x="7924" y="3413"/>
              <a:chExt cx="8820" cy="5608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24" y="3413"/>
                <a:ext cx="8820" cy="20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" y="5483"/>
                <a:ext cx="8655" cy="159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9" y="7537"/>
                <a:ext cx="8595" cy="1485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305" y="2956"/>
              <a:ext cx="8647" cy="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150000"/>
                </a:lnSpc>
              </a:pPr>
              <a:r>
                <a:rPr lang="en-US" altLang="zh-CN"/>
                <a:t>1.</a:t>
              </a:r>
              <a:r>
                <a:rPr lang="zh-CN" altLang="en-US"/>
                <a:t>开始时</a:t>
              </a:r>
              <a:r>
                <a:rPr lang="en-US" altLang="zh-CN"/>
                <a:t> i,j </a:t>
              </a:r>
              <a:r>
                <a:rPr lang="zh-CN" altLang="en-US"/>
                <a:t>指向子数组的第一个元素。</a:t>
              </a:r>
              <a:endParaRPr lang="zh-CN" altLang="en-US"/>
            </a:p>
            <a:p>
              <a:pPr indent="0" fontAlgn="auto">
                <a:lnSpc>
                  <a:spcPct val="150000"/>
                </a:lnSpc>
              </a:pPr>
              <a:endParaRPr lang="zh-CN" altLang="en-US"/>
            </a:p>
            <a:p>
              <a:pPr indent="0" fontAlgn="auto">
                <a:lnSpc>
                  <a:spcPct val="150000"/>
                </a:lnSpc>
              </a:pPr>
              <a:r>
                <a:rPr lang="en-US" altLang="zh-CN"/>
                <a:t>2.</a:t>
              </a:r>
              <a:r>
                <a:rPr lang="en-US"/>
                <a:t>i </a:t>
              </a:r>
              <a:r>
                <a:rPr lang="zh-CN" altLang="en-US"/>
                <a:t>向后移动，在子数组</a:t>
              </a:r>
              <a:r>
                <a:rPr lang="en-US" altLang="zh-CN"/>
                <a:t> a[0:k-1] </a:t>
              </a:r>
              <a:r>
                <a:rPr lang="zh-CN" altLang="en-US"/>
                <a:t>中找到第一个比</a:t>
              </a:r>
              <a:r>
                <a:rPr lang="en-US" altLang="zh-CN"/>
                <a:t> a[j] </a:t>
              </a:r>
              <a:r>
                <a:rPr lang="zh-CN" altLang="en-US"/>
                <a:t>大的数；用临时变量</a:t>
              </a:r>
              <a:r>
                <a:rPr lang="en-US" altLang="zh-CN"/>
                <a:t> index </a:t>
              </a:r>
              <a:r>
                <a:rPr lang="zh-CN" altLang="en-US"/>
                <a:t>记录</a:t>
              </a:r>
              <a:r>
                <a:rPr lang="en-US" altLang="zh-CN"/>
                <a:t> j </a:t>
              </a:r>
              <a:r>
                <a:rPr lang="zh-CN" altLang="en-US"/>
                <a:t>的位置，然后</a:t>
              </a:r>
              <a:r>
                <a:rPr lang="en-US" altLang="zh-CN"/>
                <a:t> j </a:t>
              </a:r>
              <a:r>
                <a:rPr lang="zh-CN" altLang="en-US"/>
                <a:t>向后移动，找到</a:t>
              </a:r>
              <a:r>
                <a:rPr lang="en-US" altLang="zh-CN"/>
                <a:t> a[k:n-1] </a:t>
              </a:r>
              <a:r>
                <a:rPr lang="zh-CN" altLang="en-US"/>
                <a:t>中第一个大于</a:t>
              </a:r>
              <a:r>
                <a:rPr lang="en-US" altLang="zh-CN"/>
                <a:t> a[i] </a:t>
              </a:r>
              <a:r>
                <a:rPr lang="zh-CN" altLang="en-US"/>
                <a:t>的数。</a:t>
              </a:r>
              <a:endParaRPr lang="zh-CN" altLang="en-US"/>
            </a:p>
            <a:p>
              <a:pPr indent="0" fontAlgn="auto">
                <a:lnSpc>
                  <a:spcPct val="150000"/>
                </a:lnSpc>
              </a:pPr>
              <a:endParaRPr lang="zh-CN" altLang="en-US"/>
            </a:p>
            <a:p>
              <a:pPr indent="0" fontAlgn="auto">
                <a:lnSpc>
                  <a:spcPct val="150000"/>
                </a:lnSpc>
              </a:pPr>
              <a:r>
                <a:rPr lang="en-US" altLang="zh-CN"/>
                <a:t>3.</a:t>
              </a:r>
              <a:r>
                <a:rPr lang="zh-CN" altLang="en-US"/>
                <a:t>用</a:t>
              </a:r>
              <a:r>
                <a:rPr lang="en-US" altLang="zh-CN"/>
                <a:t>O(1)</a:t>
              </a:r>
              <a:r>
                <a:rPr lang="zh-CN" altLang="en-US"/>
                <a:t>空间子数组换位算法交换</a:t>
              </a:r>
              <a:r>
                <a:rPr lang="en-US" altLang="zh-CN"/>
                <a:t> a[i:k-1]</a:t>
              </a:r>
              <a:r>
                <a:rPr lang="zh-CN" altLang="en-US"/>
                <a:t>和</a:t>
              </a:r>
              <a:r>
                <a:rPr lang="en-US" altLang="zh-CN"/>
                <a:t> a[idex:j-1]</a:t>
              </a:r>
              <a:r>
                <a:rPr lang="zh-CN" altLang="en-US"/>
                <a:t>。重复操作直到数组有序。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43815"/>
            <a:ext cx="8982710" cy="31051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93800" y="3244850"/>
            <a:ext cx="10290175" cy="2861310"/>
            <a:chOff x="1880" y="5110"/>
            <a:chExt cx="16205" cy="4506"/>
          </a:xfrm>
        </p:grpSpPr>
        <p:sp>
          <p:nvSpPr>
            <p:cNvPr id="5" name="文本框 4"/>
            <p:cNvSpPr txBox="1"/>
            <p:nvPr/>
          </p:nvSpPr>
          <p:spPr>
            <a:xfrm>
              <a:off x="1880" y="5110"/>
              <a:ext cx="8352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法</a:t>
              </a:r>
              <a:r>
                <a:rPr lang="en-US" altLang="zh-CN" b="1"/>
                <a:t>1</a:t>
              </a:r>
              <a:r>
                <a:rPr lang="zh-CN" altLang="en-US" b="1"/>
                <a:t>：哈希表</a:t>
              </a:r>
              <a:endParaRPr lang="zh-CN" altLang="en-US" b="1"/>
            </a:p>
            <a:p>
              <a:pPr indent="0" fontAlgn="auto">
                <a:lnSpc>
                  <a:spcPct val="150000"/>
                </a:lnSpc>
              </a:pPr>
              <a:r>
                <a:rPr lang="en-US" altLang="zh-CN"/>
                <a:t>1.</a:t>
              </a:r>
              <a:r>
                <a:rPr lang="zh-CN" altLang="en-US"/>
                <a:t>统计元素出现次数：使用哈希表（字典）记录每个元素及其出现的次数。</a:t>
              </a:r>
              <a:endParaRPr lang="zh-CN" altLang="en-US"/>
            </a:p>
            <a:p>
              <a:pPr indent="0" fontAlgn="auto">
                <a:lnSpc>
                  <a:spcPct val="150000"/>
                </a:lnSpc>
              </a:pPr>
              <a:r>
                <a:rPr lang="en-US" altLang="zh-CN"/>
                <a:t>2.</a:t>
              </a:r>
              <a:r>
                <a:rPr lang="zh-CN" altLang="en-US"/>
                <a:t>在遍历集合的过程中，跟踪当前的最大重数及其对应的元素。每次更新哈希表后，检查当前元素的重数是否超过已记录的最大值。如果是，则更新最大值和众数。</a:t>
              </a: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685" y="6564"/>
              <a:ext cx="6400" cy="2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150000"/>
                </a:lnSpc>
              </a:pPr>
              <a:r>
                <a:rPr lang="zh-CN" altLang="en-US"/>
                <a:t>时间复杂度：</a:t>
              </a:r>
              <a:r>
                <a:rPr lang="en-US" altLang="zh-CN"/>
                <a:t>O(n)</a:t>
              </a:r>
              <a:endParaRPr lang="en-US" altLang="zh-CN"/>
            </a:p>
            <a:p>
              <a:pPr indent="0" fontAlgn="auto">
                <a:lnSpc>
                  <a:spcPct val="150000"/>
                </a:lnSpc>
              </a:pPr>
              <a:r>
                <a:rPr lang="zh-CN" altLang="en-US"/>
                <a:t>空间复杂度：</a:t>
              </a:r>
              <a:r>
                <a:rPr lang="en-US" altLang="zh-CN"/>
                <a:t>O(m)</a:t>
              </a:r>
              <a:r>
                <a:rPr lang="zh-CN" altLang="en-US"/>
                <a:t>，</a:t>
              </a:r>
              <a:r>
                <a:rPr lang="en-US" altLang="zh-CN"/>
                <a:t>m</a:t>
              </a:r>
              <a:r>
                <a:rPr lang="zh-CN" altLang="en-US"/>
                <a:t>为集合中不同元素的数量。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1000" y="739140"/>
            <a:ext cx="830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补充预备知识：</a:t>
            </a:r>
            <a:r>
              <a:rPr lang="zh-CN" altLang="en-US">
                <a:solidFill>
                  <a:srgbClr val="FF0000"/>
                </a:solidFill>
              </a:rPr>
              <a:t>快速选择算法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荷兰国旗（变种快排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partition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63550" y="1435100"/>
            <a:ext cx="822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快速选择算法：在</a:t>
            </a:r>
            <a:r>
              <a:rPr lang="en-US" altLang="zh-CN"/>
              <a:t>O(n)</a:t>
            </a:r>
            <a:r>
              <a:rPr lang="zh-CN" altLang="en-US"/>
              <a:t>时间找到无序数组的第</a:t>
            </a:r>
            <a:r>
              <a:rPr lang="en-US" altLang="zh-CN"/>
              <a:t>k</a:t>
            </a:r>
            <a:r>
              <a:rPr lang="zh-CN" altLang="en-US"/>
              <a:t>小元素，递归</a:t>
            </a:r>
            <a:r>
              <a:rPr lang="zh-CN" altLang="en-US"/>
              <a:t>分治算法</a:t>
            </a:r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704850" y="3924300"/>
            <a:ext cx="116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快速选择</a:t>
            </a:r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1873885" y="324485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Partition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1950085" y="46990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</a:t>
            </a:r>
            <a:r>
              <a:rPr lang="en-US" altLang="zh-CN"/>
              <a:t>pivot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3867150" y="4165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随机选</a:t>
            </a:r>
            <a:r>
              <a:rPr lang="zh-CN" altLang="en-US"/>
              <a:t>一个</a:t>
            </a:r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3867150" y="4826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固定选第一个或</a:t>
            </a:r>
            <a:r>
              <a:rPr lang="zh-CN" altLang="en-US"/>
              <a:t>最后一个</a:t>
            </a:r>
            <a:endParaRPr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3867150" y="5435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mid of mids</a:t>
            </a:r>
            <a:r>
              <a:rPr lang="zh-CN" altLang="en-US"/>
              <a:t>（教材上</a:t>
            </a:r>
            <a:r>
              <a:rPr lang="zh-CN" altLang="en-US"/>
              <a:t>的）</a:t>
            </a:r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3867150" y="2298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Hoare </a:t>
            </a:r>
            <a:r>
              <a:rPr lang="en-US" altLang="zh-CN"/>
              <a:t>pattern</a:t>
            </a:r>
            <a:endParaRPr lang="en-US" altLang="zh-CN"/>
          </a:p>
        </p:txBody>
      </p:sp>
      <p:sp>
        <p:nvSpPr>
          <p:cNvPr id="119" name="文本框 118"/>
          <p:cNvSpPr txBox="1"/>
          <p:nvPr/>
        </p:nvSpPr>
        <p:spPr>
          <a:xfrm>
            <a:off x="3917950" y="3505200"/>
            <a:ext cx="1219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Lomuto</a:t>
            </a:r>
            <a:endParaRPr lang="en-US" altLang="zh-CN"/>
          </a:p>
        </p:txBody>
      </p:sp>
      <p:sp>
        <p:nvSpPr>
          <p:cNvPr id="120" name="文本框 119"/>
          <p:cNvSpPr txBox="1"/>
          <p:nvPr/>
        </p:nvSpPr>
        <p:spPr>
          <a:xfrm>
            <a:off x="6369050" y="2298700"/>
            <a:ext cx="2317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改进版</a:t>
            </a:r>
            <a:r>
              <a:rPr lang="en-US" altLang="zh-CN"/>
              <a:t> </a:t>
            </a:r>
            <a:r>
              <a:rPr lang="zh-CN" altLang="en-US"/>
              <a:t>双轴快排</a:t>
            </a:r>
            <a:r>
              <a:rPr lang="zh-CN" altLang="en-US"/>
              <a:t>分区</a:t>
            </a:r>
            <a:endParaRPr lang="zh-CN" altLang="en-US"/>
          </a:p>
        </p:txBody>
      </p:sp>
      <p:cxnSp>
        <p:nvCxnSpPr>
          <p:cNvPr id="121" name="直接箭头连接符 120"/>
          <p:cNvCxnSpPr>
            <a:endCxn id="113" idx="1"/>
          </p:cNvCxnSpPr>
          <p:nvPr/>
        </p:nvCxnSpPr>
        <p:spPr>
          <a:xfrm flipV="1">
            <a:off x="1619250" y="3429000"/>
            <a:ext cx="254635" cy="393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endCxn id="114" idx="1"/>
          </p:cNvCxnSpPr>
          <p:nvPr/>
        </p:nvCxnSpPr>
        <p:spPr>
          <a:xfrm>
            <a:off x="1644650" y="4406900"/>
            <a:ext cx="305435" cy="476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5" name="左大括号 124"/>
          <p:cNvSpPr/>
          <p:nvPr/>
        </p:nvSpPr>
        <p:spPr>
          <a:xfrm>
            <a:off x="3486150" y="2667000"/>
            <a:ext cx="241300" cy="11049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左大括号 125"/>
          <p:cNvSpPr/>
          <p:nvPr>
            <p:custDataLst>
              <p:tags r:id="rId1"/>
            </p:custDataLst>
          </p:nvPr>
        </p:nvSpPr>
        <p:spPr>
          <a:xfrm>
            <a:off x="3524885" y="4394200"/>
            <a:ext cx="241300" cy="11049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7" name="直接箭头连接符 126"/>
          <p:cNvCxnSpPr/>
          <p:nvPr/>
        </p:nvCxnSpPr>
        <p:spPr>
          <a:xfrm>
            <a:off x="5657850" y="2463800"/>
            <a:ext cx="571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8" name="文本框 127"/>
          <p:cNvSpPr txBox="1"/>
          <p:nvPr/>
        </p:nvSpPr>
        <p:spPr>
          <a:xfrm>
            <a:off x="8032115" y="3771900"/>
            <a:ext cx="34474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这些概念作为了解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知道这个算法的输入</a:t>
            </a:r>
            <a:r>
              <a:rPr lang="zh-CN" altLang="en-US"/>
              <a:t>输出即可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3720" y="2247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法</a:t>
            </a: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：分治</a:t>
            </a:r>
            <a:endParaRPr lang="zh-CN" altLang="en-US" b="1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81000" y="739140"/>
            <a:ext cx="830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补充预备知识：快速选择算法、</a:t>
            </a:r>
            <a:r>
              <a:rPr lang="zh-CN" altLang="en-US">
                <a:solidFill>
                  <a:srgbClr val="FF0000"/>
                </a:solidFill>
              </a:rPr>
              <a:t>荷兰国旗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（变种快排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partition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）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1000" y="1136650"/>
            <a:ext cx="1017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荷兰国旗算法：给一个数字</a:t>
            </a:r>
            <a:r>
              <a:rPr lang="en-US" altLang="zh-CN"/>
              <a:t>x,</a:t>
            </a:r>
            <a:r>
              <a:rPr lang="zh-CN" altLang="en-US"/>
              <a:t>一次遍历，将数组划分为三个区域，小于</a:t>
            </a:r>
            <a:r>
              <a:rPr lang="en-US" altLang="zh-CN"/>
              <a:t>x</a:t>
            </a:r>
            <a:r>
              <a:rPr lang="zh-CN" altLang="en-US"/>
              <a:t>的，等于</a:t>
            </a:r>
            <a:r>
              <a:rPr lang="en-US" altLang="zh-CN"/>
              <a:t>x</a:t>
            </a:r>
            <a:r>
              <a:rPr lang="zh-CN" altLang="en-US"/>
              <a:t>的，大于</a:t>
            </a:r>
            <a:r>
              <a:rPr lang="en-US" altLang="zh-CN"/>
              <a:t>x</a:t>
            </a:r>
            <a:r>
              <a:rPr lang="zh-CN" altLang="en-US"/>
              <a:t>的，返回两个</a:t>
            </a:r>
            <a:r>
              <a:rPr lang="zh-CN" altLang="en-US"/>
              <a:t>边界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104265" y="234823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altLang="zh-CN" sz="2800" b="1"/>
              <a:t>  5  7  0  1  4  5  6</a:t>
            </a:r>
            <a:r>
              <a:rPr lang="en-US" altLang="zh-CN" sz="2800" b="1">
                <a:solidFill>
                  <a:schemeClr val="accent6"/>
                </a:solidFill>
              </a:rPr>
              <a:t>|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60" name="文本框 59"/>
          <p:cNvSpPr txBox="1"/>
          <p:nvPr/>
        </p:nvSpPr>
        <p:spPr>
          <a:xfrm>
            <a:off x="10706100" y="1402715"/>
            <a:ext cx="9398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x= 5 </a:t>
            </a:r>
            <a:endParaRPr lang="en-US" altLang="zh-CN" sz="2000" b="1"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150735" y="2167890"/>
            <a:ext cx="4762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绿色维护小于</a:t>
            </a:r>
            <a:r>
              <a:rPr lang="en-US" altLang="zh-CN"/>
              <a:t>x</a:t>
            </a:r>
            <a:r>
              <a:rPr lang="zh-CN" altLang="en-US"/>
              <a:t>区域的右边界，红色维护大于</a:t>
            </a:r>
            <a:r>
              <a:rPr lang="en-US" altLang="zh-CN"/>
              <a:t>x</a:t>
            </a:r>
            <a:r>
              <a:rPr lang="zh-CN" altLang="en-US"/>
              <a:t>区域的右边界，蓝色是探测指针，当前</a:t>
            </a:r>
            <a:r>
              <a:rPr lang="zh-CN" altLang="en-US"/>
              <a:t>数字</a:t>
            </a:r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1104265" y="293624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altLang="zh-CN" sz="2800" b="1"/>
              <a:t>  7  0  1  4  5  6 </a:t>
            </a:r>
            <a:r>
              <a:rPr lang="en-US" altLang="zh-CN" sz="2800" b="1">
                <a:solidFill>
                  <a:schemeClr val="accent6"/>
                </a:solidFill>
              </a:rPr>
              <a:t>|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68" name="文本框 67"/>
          <p:cNvSpPr txBox="1"/>
          <p:nvPr>
            <p:custDataLst>
              <p:tags r:id="rId2"/>
            </p:custDataLst>
          </p:nvPr>
        </p:nvSpPr>
        <p:spPr>
          <a:xfrm>
            <a:off x="1104265" y="346710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>
                <a:sym typeface="+mn-ea"/>
              </a:rPr>
              <a:t> </a:t>
            </a:r>
            <a:r>
              <a:rPr lang="en-US" altLang="zh-CN" sz="2800" b="1"/>
              <a:t>5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en-US" altLang="zh-CN" sz="2800" b="1"/>
              <a:t>  0  1  4  5  6 </a:t>
            </a:r>
            <a:r>
              <a:rPr lang="en-US" altLang="zh-CN" sz="2800" b="1">
                <a:solidFill>
                  <a:schemeClr val="accent6"/>
                </a:solidFill>
              </a:rPr>
              <a:t>|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69" name="文本框 68"/>
          <p:cNvSpPr txBox="1"/>
          <p:nvPr>
            <p:custDataLst>
              <p:tags r:id="rId3"/>
            </p:custDataLst>
          </p:nvPr>
        </p:nvSpPr>
        <p:spPr>
          <a:xfrm>
            <a:off x="1104265" y="403987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5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altLang="zh-CN" sz="2800" b="1"/>
              <a:t>  0  1  4  5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| </a:t>
            </a:r>
            <a:r>
              <a:rPr lang="en-US" altLang="zh-CN" sz="2800" b="1">
                <a:solidFill>
                  <a:schemeClr val="tx1"/>
                </a:solidFill>
              </a:rPr>
              <a:t>7</a:t>
            </a:r>
            <a:r>
              <a:rPr lang="en-US" altLang="zh-CN" sz="2800" b="1">
                <a:solidFill>
                  <a:schemeClr val="accent4"/>
                </a:solidFill>
              </a:rPr>
              <a:t> 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71" name="文本框 70"/>
          <p:cNvSpPr txBox="1"/>
          <p:nvPr>
            <p:custDataLst>
              <p:tags r:id="rId4"/>
            </p:custDataLst>
          </p:nvPr>
        </p:nvSpPr>
        <p:spPr>
          <a:xfrm>
            <a:off x="1104265" y="461264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5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altLang="zh-CN" sz="2800" b="1"/>
              <a:t>  0  1  4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| </a:t>
            </a:r>
            <a:r>
              <a:rPr lang="en-US" altLang="zh-CN" sz="2800" b="1"/>
              <a:t>6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tx1"/>
                </a:solidFill>
              </a:rPr>
              <a:t>7</a:t>
            </a:r>
            <a:r>
              <a:rPr lang="en-US" altLang="zh-CN" sz="2800" b="1">
                <a:solidFill>
                  <a:schemeClr val="accent4"/>
                </a:solidFill>
              </a:rPr>
              <a:t> 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72" name="文本框 71"/>
          <p:cNvSpPr txBox="1"/>
          <p:nvPr/>
        </p:nvSpPr>
        <p:spPr>
          <a:xfrm>
            <a:off x="7150735" y="30499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cur</a:t>
            </a:r>
            <a:r>
              <a:rPr lang="zh-CN" altLang="en-US"/>
              <a:t>数字</a:t>
            </a:r>
            <a:r>
              <a:rPr lang="en-US" altLang="zh-CN"/>
              <a:t> &lt; x: </a:t>
            </a:r>
            <a:r>
              <a:rPr lang="zh-CN" altLang="en-US"/>
              <a:t>当前数字和小区下一个交换，小区右移，当前</a:t>
            </a:r>
            <a:r>
              <a:rPr lang="zh-CN" altLang="en-US"/>
              <a:t>下一个</a:t>
            </a:r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7150100" y="3873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cur</a:t>
            </a:r>
            <a:r>
              <a:rPr lang="zh-CN" altLang="en-US"/>
              <a:t>数字等于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cur</a:t>
            </a:r>
            <a:r>
              <a:rPr lang="zh-CN" altLang="en-US"/>
              <a:t>直接</a:t>
            </a:r>
            <a:r>
              <a:rPr lang="en-US" altLang="zh-CN"/>
              <a:t>+</a:t>
            </a:r>
            <a:endParaRPr lang="en-US" altLang="zh-CN"/>
          </a:p>
        </p:txBody>
      </p:sp>
      <p:sp>
        <p:nvSpPr>
          <p:cNvPr id="74" name="文本框 73"/>
          <p:cNvSpPr txBox="1"/>
          <p:nvPr/>
        </p:nvSpPr>
        <p:spPr>
          <a:xfrm>
            <a:off x="7150735" y="43821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cur</a:t>
            </a:r>
            <a:r>
              <a:rPr lang="zh-CN" altLang="en-US"/>
              <a:t>数字大于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cur</a:t>
            </a:r>
            <a:r>
              <a:rPr lang="zh-CN" altLang="en-US"/>
              <a:t>和大区前一个交换，大区域左移，</a:t>
            </a:r>
            <a:r>
              <a:rPr lang="en-US" altLang="zh-CN"/>
              <a:t>cur</a:t>
            </a:r>
            <a:r>
              <a:rPr lang="zh-CN" altLang="en-US"/>
              <a:t>不</a:t>
            </a:r>
            <a:r>
              <a:rPr lang="zh-CN" altLang="en-US"/>
              <a:t>动</a:t>
            </a:r>
            <a:endParaRPr lang="zh-CN" altLang="en-US"/>
          </a:p>
        </p:txBody>
      </p:sp>
      <p:sp>
        <p:nvSpPr>
          <p:cNvPr id="75" name="文本框 74"/>
          <p:cNvSpPr txBox="1"/>
          <p:nvPr>
            <p:custDataLst>
              <p:tags r:id="rId5"/>
            </p:custDataLst>
          </p:nvPr>
        </p:nvSpPr>
        <p:spPr>
          <a:xfrm>
            <a:off x="1104265" y="176022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CN" sz="2800" b="1"/>
              <a:t>  3  5  7  0  1  4  5  6</a:t>
            </a:r>
            <a:r>
              <a:rPr lang="en-US" altLang="zh-CN" sz="2800" b="1">
                <a:solidFill>
                  <a:schemeClr val="accent6"/>
                </a:solidFill>
              </a:rPr>
              <a:t>|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76" name="文本框 75"/>
          <p:cNvSpPr txBox="1"/>
          <p:nvPr>
            <p:custDataLst>
              <p:tags r:id="rId6"/>
            </p:custDataLst>
          </p:nvPr>
        </p:nvSpPr>
        <p:spPr>
          <a:xfrm>
            <a:off x="1104265" y="511937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5  </a:t>
            </a:r>
            <a:r>
              <a:rPr lang="en-US" altLang="zh-CN" sz="2800" b="1">
                <a:solidFill>
                  <a:schemeClr val="tx1"/>
                </a:solidFill>
              </a:rPr>
              <a:t>5</a:t>
            </a:r>
            <a:r>
              <a:rPr lang="en-US" altLang="zh-CN" sz="2800" b="1"/>
              <a:t>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CN" sz="2800" b="1"/>
              <a:t>  1  4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| </a:t>
            </a:r>
            <a:r>
              <a:rPr lang="en-US" altLang="zh-CN" sz="2800" b="1"/>
              <a:t>6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tx1"/>
                </a:solidFill>
              </a:rPr>
              <a:t>7</a:t>
            </a:r>
            <a:r>
              <a:rPr lang="en-US" altLang="zh-CN" sz="2800" b="1">
                <a:solidFill>
                  <a:schemeClr val="accent4"/>
                </a:solidFill>
              </a:rPr>
              <a:t> 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77" name="文本框 76"/>
          <p:cNvSpPr txBox="1"/>
          <p:nvPr>
            <p:custDataLst>
              <p:tags r:id="rId7"/>
            </p:custDataLst>
          </p:nvPr>
        </p:nvSpPr>
        <p:spPr>
          <a:xfrm>
            <a:off x="1104265" y="5629275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0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chemeClr val="tx1"/>
                </a:solidFill>
              </a:rPr>
              <a:t>5</a:t>
            </a:r>
            <a:r>
              <a:rPr lang="en-US" altLang="zh-CN" sz="2800" b="1"/>
              <a:t>  5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800" b="1"/>
              <a:t>  4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| </a:t>
            </a:r>
            <a:r>
              <a:rPr lang="en-US" altLang="zh-CN" sz="2800" b="1"/>
              <a:t>6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tx1"/>
                </a:solidFill>
              </a:rPr>
              <a:t>7</a:t>
            </a:r>
            <a:r>
              <a:rPr lang="en-US" altLang="zh-CN" sz="2800" b="1">
                <a:solidFill>
                  <a:schemeClr val="accent4"/>
                </a:solidFill>
              </a:rPr>
              <a:t> 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78" name="文本框 77"/>
          <p:cNvSpPr txBox="1"/>
          <p:nvPr>
            <p:custDataLst>
              <p:tags r:id="rId8"/>
            </p:custDataLst>
          </p:nvPr>
        </p:nvSpPr>
        <p:spPr>
          <a:xfrm>
            <a:off x="6019165" y="5370195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0  1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5  5 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| </a:t>
            </a:r>
            <a:r>
              <a:rPr lang="en-US" altLang="zh-CN" sz="2800" b="1"/>
              <a:t>6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tx1"/>
                </a:solidFill>
              </a:rPr>
              <a:t>7</a:t>
            </a:r>
            <a:r>
              <a:rPr lang="en-US" altLang="zh-CN" sz="2800" b="1">
                <a:solidFill>
                  <a:schemeClr val="accent4"/>
                </a:solidFill>
              </a:rPr>
              <a:t> 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p:sp>
        <p:nvSpPr>
          <p:cNvPr id="79" name="文本框 78"/>
          <p:cNvSpPr txBox="1"/>
          <p:nvPr>
            <p:custDataLst>
              <p:tags r:id="rId9"/>
            </p:custDataLst>
          </p:nvPr>
        </p:nvSpPr>
        <p:spPr>
          <a:xfrm>
            <a:off x="6018530" y="5916295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[ 2 3 0  1  4 </a:t>
            </a:r>
            <a:r>
              <a:rPr lang="en-US" altLang="zh-CN" sz="2800" b="1">
                <a:solidFill>
                  <a:schemeClr val="accent4"/>
                </a:solidFill>
                <a:sym typeface="+mn-ea"/>
              </a:rPr>
              <a:t>|</a:t>
            </a:r>
            <a:r>
              <a:rPr lang="en-US" altLang="zh-CN" sz="2800" b="1"/>
              <a:t> 5  5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| 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 </a:t>
            </a:r>
            <a:r>
              <a:rPr lang="en-US" altLang="zh-CN" sz="2800" b="1">
                <a:solidFill>
                  <a:schemeClr val="tx1"/>
                </a:solidFill>
              </a:rPr>
              <a:t>7</a:t>
            </a:r>
            <a:r>
              <a:rPr lang="en-US" altLang="zh-CN" sz="2800" b="1">
                <a:solidFill>
                  <a:schemeClr val="accent4"/>
                </a:solidFill>
              </a:rPr>
              <a:t> </a:t>
            </a:r>
            <a:r>
              <a:rPr lang="en-US" altLang="zh-CN" sz="2800" b="1"/>
              <a:t>]</a:t>
            </a:r>
            <a:endParaRPr lang="en-US" altLang="zh-CN" sz="2800" b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0" name="墨迹 79"/>
              <p14:cNvContentPartPr/>
              <p14:nvPr/>
            </p14:nvContentPartPr>
            <p14:xfrm>
              <a:off x="4824730" y="5968365"/>
              <a:ext cx="687070" cy="400050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1"/>
            </p:blipFill>
            <p:spPr>
              <a:xfrm>
                <a:off x="4824730" y="5968365"/>
                <a:ext cx="687070" cy="400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2" name="墨迹 81"/>
              <p14:cNvContentPartPr/>
              <p14:nvPr/>
            </p14:nvContentPartPr>
            <p14:xfrm>
              <a:off x="5320030" y="5956300"/>
              <a:ext cx="305435" cy="2241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3"/>
            </p:blipFill>
            <p:spPr>
              <a:xfrm>
                <a:off x="5320030" y="5956300"/>
                <a:ext cx="305435" cy="224155"/>
              </a:xfrm>
              <a:prstGeom prst="rect"/>
            </p:spPr>
          </p:pic>
        </mc:Fallback>
      </mc:AlternateContent>
      <p:sp>
        <p:nvSpPr>
          <p:cNvPr id="83" name="文本框 82"/>
          <p:cNvSpPr txBox="1"/>
          <p:nvPr/>
        </p:nvSpPr>
        <p:spPr>
          <a:xfrm>
            <a:off x="6870700" y="230505"/>
            <a:ext cx="5118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https://www.bilibili.com/video/BV1hr4y1y7w2/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3720" y="2247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法</a:t>
            </a: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：分治</a:t>
            </a:r>
            <a:endParaRPr lang="zh-CN" altLang="en-US" b="1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37870" y="7772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法</a:t>
            </a: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：分治</a:t>
            </a:r>
            <a:endParaRPr lang="zh-CN" altLang="en-US" b="1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870" y="1324610"/>
            <a:ext cx="52038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找出数组的中位数，利用</a:t>
            </a:r>
            <a:r>
              <a:rPr lang="en-US" altLang="zh-CN"/>
              <a:t>Partition</a:t>
            </a:r>
            <a:r>
              <a:rPr lang="zh-CN" altLang="en-US"/>
              <a:t>函数将数组划</a:t>
            </a:r>
            <a:r>
              <a:rPr lang="en-US" altLang="zh-CN"/>
              <a:t>  </a:t>
            </a:r>
            <a:r>
              <a:rPr lang="zh-CN" altLang="en-US"/>
              <a:t>分为小于中位数和大于中位数的两部分。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计算中位数的重数，更新众数。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递归计算左右两部分中位数的重数及更新众数。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3140075"/>
            <a:ext cx="4313555" cy="34232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4745" y="3140075"/>
            <a:ext cx="3515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时间复杂度：</a:t>
            </a:r>
            <a:r>
              <a:rPr lang="en-US" altLang="zh-CN"/>
              <a:t>O(nlogn)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空间复杂度：</a:t>
            </a:r>
            <a:r>
              <a:rPr lang="en-US" altLang="zh-CN"/>
              <a:t>O(logn)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1268095" y="450215"/>
            <a:ext cx="9486900" cy="4849495"/>
            <a:chOff x="1795" y="977"/>
            <a:chExt cx="13646" cy="69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31" y="977"/>
              <a:ext cx="13159" cy="55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" y="6799"/>
              <a:ext cx="13647" cy="1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42915" y="368300"/>
            <a:ext cx="1346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目录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3308350" y="14732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1. </a:t>
            </a:r>
            <a:r>
              <a:rPr lang="zh-CN" altLang="en-US" sz="3600"/>
              <a:t>提醒事项（</a:t>
            </a:r>
            <a:r>
              <a:rPr lang="en-US" altLang="zh-CN" sz="3600"/>
              <a:t>3min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3384550" y="2552700"/>
            <a:ext cx="5968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2. </a:t>
            </a:r>
            <a:r>
              <a:rPr lang="zh-CN" altLang="en-US" sz="3600"/>
              <a:t>第二章部分习题（</a:t>
            </a:r>
            <a:r>
              <a:rPr lang="en-US" altLang="zh-CN" sz="3600"/>
              <a:t>45min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4133850" y="3997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二分查找</a:t>
            </a:r>
            <a:r>
              <a:rPr lang="en-US" altLang="zh-CN"/>
              <a:t> + </a:t>
            </a:r>
            <a:r>
              <a:rPr lang="zh-CN" altLang="en-US"/>
              <a:t>拓展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133850" y="4445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O(1)</a:t>
            </a:r>
            <a:r>
              <a:rPr lang="zh-CN" altLang="en-US"/>
              <a:t>空间子数组换位【</a:t>
            </a:r>
            <a:r>
              <a:rPr lang="zh-CN" altLang="en-US"/>
              <a:t>旋转数组】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133850" y="4946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O(1)</a:t>
            </a:r>
            <a:r>
              <a:rPr lang="zh-CN" altLang="en-US"/>
              <a:t>空间</a:t>
            </a:r>
            <a:r>
              <a:rPr lang="zh-CN" altLang="en-US"/>
              <a:t>原地归并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33850" y="5422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众数问题：哈希表、分治法、</a:t>
            </a:r>
            <a:r>
              <a:rPr lang="zh-CN" altLang="en-US"/>
              <a:t>排序法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33850" y="5866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补充题：</a:t>
            </a:r>
            <a:r>
              <a:rPr lang="zh-CN" altLang="en-US"/>
              <a:t>分治法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146550" y="35115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第一章提醒需要掌握的</a:t>
            </a:r>
            <a:r>
              <a:rPr lang="zh-CN" altLang="en-US"/>
              <a:t>题型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5155" y="233045"/>
            <a:ext cx="105149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stirling(n, k) </a:t>
            </a:r>
            <a:r>
              <a:rPr lang="zh-CN" altLang="en-US"/>
              <a:t>函数：计算</a:t>
            </a:r>
            <a:r>
              <a:rPr lang="en-US" altLang="zh-CN"/>
              <a:t>n</a:t>
            </a:r>
            <a:r>
              <a:rPr lang="zh-CN" altLang="en-US"/>
              <a:t>个数划分为</a:t>
            </a:r>
            <a:r>
              <a:rPr lang="en-US" altLang="zh-CN"/>
              <a:t>k</a:t>
            </a:r>
            <a:r>
              <a:rPr lang="zh-CN" altLang="en-US"/>
              <a:t>个集合的分法数量。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k=1</a:t>
            </a:r>
            <a:r>
              <a:rPr lang="zh-CN" altLang="en-US"/>
              <a:t>或者</a:t>
            </a:r>
            <a:r>
              <a:rPr lang="en-US" altLang="zh-CN"/>
              <a:t>k=n</a:t>
            </a:r>
            <a:r>
              <a:rPr lang="zh-CN" altLang="en-US"/>
              <a:t>时，都只有一种划分。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将第</a:t>
            </a:r>
            <a:r>
              <a:rPr lang="en-US" altLang="zh-CN"/>
              <a:t>n</a:t>
            </a:r>
            <a:r>
              <a:rPr lang="zh-CN" altLang="en-US"/>
              <a:t>个数作为一个子集，则剩下的</a:t>
            </a:r>
            <a:r>
              <a:rPr lang="en-US" altLang="zh-CN"/>
              <a:t>n-1</a:t>
            </a:r>
            <a:r>
              <a:rPr lang="zh-CN" altLang="en-US"/>
              <a:t>个数要划分</a:t>
            </a:r>
            <a:r>
              <a:rPr lang="en-US" altLang="zh-CN"/>
              <a:t>k-1</a:t>
            </a:r>
            <a:r>
              <a:rPr lang="zh-CN" altLang="en-US"/>
              <a:t>个集合，即</a:t>
            </a:r>
            <a:r>
              <a:rPr lang="en-US" altLang="zh-CN">
                <a:sym typeface="+mn-ea"/>
              </a:rPr>
              <a:t>stirling(n-1, k-1)</a:t>
            </a:r>
            <a:r>
              <a:rPr lang="zh-CN" altLang="en-US">
                <a:sym typeface="+mn-ea"/>
              </a:rPr>
              <a:t>；将第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个数加入到其他集合，则剩下的</a:t>
            </a:r>
            <a:r>
              <a:rPr lang="en-US" altLang="zh-CN">
                <a:sym typeface="+mn-ea"/>
              </a:rPr>
              <a:t>n-1</a:t>
            </a:r>
            <a:r>
              <a:rPr lang="zh-CN" altLang="en-US">
                <a:sym typeface="+mn-ea"/>
              </a:rPr>
              <a:t>个数要划分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个集合，且第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个数可以在这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个集合中随便选择，即</a:t>
            </a:r>
            <a:r>
              <a:rPr lang="en-US" altLang="zh-CN">
                <a:sym typeface="+mn-ea"/>
              </a:rPr>
              <a:t>k * </a:t>
            </a:r>
            <a:r>
              <a:rPr lang="en-US" altLang="zh-CN">
                <a:sym typeface="+mn-ea"/>
              </a:rPr>
              <a:t>stirling(n-1, k)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425" y="2341245"/>
            <a:ext cx="7127875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7764" name="Object 4"/>
          <p:cNvGraphicFramePr>
            <a:graphicFrameLocks noChangeAspect="1"/>
          </p:cNvGraphicFramePr>
          <p:nvPr/>
        </p:nvGraphicFramePr>
        <p:xfrm>
          <a:off x="1622425" y="1064419"/>
          <a:ext cx="85026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610100" imgH="1638300" progId="Equation.3">
                  <p:embed/>
                </p:oleObj>
              </mc:Choice>
              <mc:Fallback>
                <p:oleObj name="" r:id="rId1" imgW="4610100" imgH="1638300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22425" y="1064419"/>
                        <a:ext cx="8502650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2135" y="647065"/>
            <a:ext cx="619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）若</a:t>
            </a:r>
            <a:r>
              <a:rPr lang="en-US" altLang="zh-CN"/>
              <a:t>x</a:t>
            </a:r>
            <a:r>
              <a:rPr lang="zh-CN" altLang="en-US"/>
              <a:t>是</a:t>
            </a:r>
            <a:r>
              <a:rPr lang="en-US" altLang="zh-CN"/>
              <a:t>T</a:t>
            </a:r>
            <a:r>
              <a:rPr lang="zh-CN" altLang="en-US"/>
              <a:t>的主元素，则</a:t>
            </a:r>
            <a:r>
              <a:rPr lang="en-US" altLang="zh-CN"/>
              <a:t>x</a:t>
            </a:r>
            <a:r>
              <a:rPr lang="zh-CN" altLang="en-US"/>
              <a:t>一定是</a:t>
            </a:r>
            <a:r>
              <a:rPr lang="en-US" altLang="zh-CN"/>
              <a:t>T</a:t>
            </a:r>
            <a:r>
              <a:rPr lang="zh-CN" altLang="en-US"/>
              <a:t>的中位数。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8675" y="1466850"/>
            <a:ext cx="51314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/>
              <a:t>1. </a:t>
            </a:r>
            <a:r>
              <a:rPr lang="zh-CN" altLang="en-US"/>
              <a:t>利用线性时间选择算法找到</a:t>
            </a:r>
            <a:r>
              <a:rPr lang="en-US" altLang="zh-CN"/>
              <a:t>T</a:t>
            </a:r>
            <a:r>
              <a:rPr lang="zh-CN" altLang="en-US"/>
              <a:t>的中位数</a:t>
            </a:r>
            <a:r>
              <a:rPr lang="en-US" altLang="zh-CN"/>
              <a:t>median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遍历数组，计算</a:t>
            </a:r>
            <a:r>
              <a:rPr lang="en-US" altLang="zh-CN"/>
              <a:t>median</a:t>
            </a:r>
            <a:r>
              <a:rPr lang="zh-CN" altLang="en-US"/>
              <a:t>的重数，通过重数判断</a:t>
            </a:r>
            <a:r>
              <a:rPr lang="en-US" altLang="zh-CN"/>
              <a:t>median</a:t>
            </a:r>
            <a:r>
              <a:rPr lang="zh-CN" altLang="en-US"/>
              <a:t>是否是主元素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2853055"/>
            <a:ext cx="5844540" cy="30949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6620" y="305562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时间复杂度：线性时间选择</a:t>
            </a:r>
            <a:r>
              <a:rPr lang="en-US" altLang="zh-CN"/>
              <a:t>O(n) + </a:t>
            </a:r>
            <a:r>
              <a:rPr lang="zh-CN" altLang="en-US"/>
              <a:t>计算重数</a:t>
            </a:r>
            <a:r>
              <a:rPr lang="en-US" altLang="zh-CN"/>
              <a:t>O(n) = O(n)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2135" y="647065"/>
            <a:ext cx="6199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）摩尔投票算法：将不同的元素两两抵消，最终剩下的元素就有</a:t>
            </a:r>
            <a:r>
              <a:rPr lang="zh-CN" altLang="en-US">
                <a:solidFill>
                  <a:srgbClr val="FF0000"/>
                </a:solidFill>
              </a:rPr>
              <a:t>可能</a:t>
            </a:r>
            <a:r>
              <a:rPr lang="zh-CN" altLang="en-US"/>
              <a:t>是主元素。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1510" y="1569085"/>
            <a:ext cx="513143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/>
              <a:t>1. </a:t>
            </a:r>
            <a:r>
              <a:rPr lang="zh-CN" altLang="en-US"/>
              <a:t>如果票数为</a:t>
            </a:r>
            <a:r>
              <a:rPr lang="en-US" altLang="zh-CN"/>
              <a:t>0</a:t>
            </a:r>
            <a:r>
              <a:rPr lang="zh-CN" altLang="en-US"/>
              <a:t>，将当前元素设为候选元素，并将票数设置为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如果当前元素等于候选元素，则票数加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如果当前元素不等于候选元素，则票数减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4. </a:t>
            </a:r>
            <a:r>
              <a:rPr lang="zh-CN" altLang="en-US"/>
              <a:t>遍历数组，判断候选元素是否为主元素。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1640" y="723900"/>
            <a:ext cx="4855210" cy="5829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205" y="5515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时间复杂度为</a:t>
            </a:r>
            <a:r>
              <a:rPr lang="en-US" altLang="zh-CN"/>
              <a:t>O(n)</a:t>
            </a:r>
            <a:r>
              <a:rPr lang="zh-CN" altLang="en-US"/>
              <a:t>，空间复杂度为</a:t>
            </a:r>
            <a:r>
              <a:rPr lang="en-US" altLang="zh-CN"/>
              <a:t>O(1)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200275" y="860425"/>
            <a:ext cx="633222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分治版本：函数求数组最终候选元素和票数。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 b="1"/>
              <a:t>分：</a:t>
            </a:r>
            <a:r>
              <a:rPr lang="zh-CN" altLang="en-US"/>
              <a:t>将数组从中间分为左右两部分，递归地在左右两部分分别找出各自的候选元素和票数。当数组只有一个元素时，候选元素就是该元素，票数为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 b="1"/>
              <a:t>治：</a:t>
            </a:r>
            <a:r>
              <a:rPr lang="zh-CN" altLang="en-US"/>
              <a:t>若左右子数组的候选元素相同，则该元素也是数组的候选元素，票数为左右票数之和。若不相同，则候选元素取票数较多的，票数为左右票数之差。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98425"/>
            <a:ext cx="7222490" cy="673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4020820"/>
            <a:ext cx="3928110" cy="634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20000" y="5239385"/>
            <a:ext cx="405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时间复杂度：</a:t>
            </a:r>
            <a:r>
              <a:rPr lang="en-US" altLang="zh-CN"/>
              <a:t>O(logn)+O(n)=O(n)</a:t>
            </a:r>
            <a:r>
              <a:rPr lang="zh-CN" altLang="en-US"/>
              <a:t>，空间复杂度</a:t>
            </a:r>
            <a:r>
              <a:rPr lang="en-US" altLang="zh-CN"/>
              <a:t>O(logn)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0" y="300355"/>
            <a:ext cx="9679305" cy="17405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74750" y="2355850"/>
            <a:ext cx="8731250" cy="4116070"/>
            <a:chOff x="1850" y="3710"/>
            <a:chExt cx="13750" cy="6482"/>
          </a:xfrm>
        </p:grpSpPr>
        <p:sp>
          <p:nvSpPr>
            <p:cNvPr id="5" name="文本框 4"/>
            <p:cNvSpPr txBox="1"/>
            <p:nvPr/>
          </p:nvSpPr>
          <p:spPr>
            <a:xfrm>
              <a:off x="1850" y="3710"/>
              <a:ext cx="1052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Toom-Cook </a:t>
              </a:r>
              <a:r>
                <a:rPr lang="zh-CN" altLang="en-US"/>
                <a:t>算法：将两个</a:t>
              </a:r>
              <a:r>
                <a:rPr lang="en-US" altLang="zh-CN"/>
                <a:t>n</a:t>
              </a:r>
              <a:r>
                <a:rPr lang="zh-CN" altLang="en-US"/>
                <a:t>位大整数</a:t>
              </a:r>
              <a:r>
                <a:rPr lang="en-US" altLang="zh-CN"/>
                <a:t>u</a:t>
              </a:r>
              <a:r>
                <a:rPr lang="zh-CN" altLang="en-US"/>
                <a:t>、</a:t>
              </a:r>
              <a:r>
                <a:rPr lang="en-US" altLang="zh-CN"/>
                <a:t>v</a:t>
              </a:r>
              <a:r>
                <a:rPr lang="zh-CN" altLang="en-US"/>
                <a:t>切割成长度为</a:t>
              </a:r>
              <a:r>
                <a:rPr lang="en-US" altLang="zh-CN"/>
                <a:t>n/m</a:t>
              </a:r>
              <a:r>
                <a:rPr lang="zh-CN" altLang="en-US"/>
                <a:t>位的</a:t>
              </a:r>
              <a:r>
                <a:rPr lang="en-US" altLang="zh-CN"/>
                <a:t>m</a:t>
              </a:r>
              <a:r>
                <a:rPr lang="zh-CN" altLang="en-US"/>
                <a:t>段，可以用</a:t>
              </a:r>
              <a:r>
                <a:rPr lang="en-US" altLang="zh-CN"/>
                <a:t>2m-1</a:t>
              </a:r>
              <a:r>
                <a:rPr lang="zh-CN" altLang="en-US"/>
                <a:t>次</a:t>
              </a:r>
              <a:r>
                <a:rPr lang="en-US" altLang="zh-CN"/>
                <a:t>n/m</a:t>
              </a:r>
              <a:r>
                <a:rPr lang="zh-CN" altLang="en-US"/>
                <a:t>位整数乘法计算</a:t>
              </a:r>
              <a:r>
                <a:rPr lang="en-US" altLang="zh-CN"/>
                <a:t>uv</a:t>
              </a:r>
              <a:r>
                <a:rPr lang="zh-CN" altLang="en-US"/>
                <a:t>。</a:t>
              </a:r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" y="5222"/>
              <a:ext cx="13279" cy="49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1327785" y="218440"/>
            <a:ext cx="9040495" cy="4166870"/>
            <a:chOff x="300" y="480"/>
            <a:chExt cx="14237" cy="656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0" y="480"/>
              <a:ext cx="10305" cy="656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137" y="2911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(|B|</a:t>
              </a:r>
              <a:r>
                <a:rPr lang="zh-CN" altLang="en-US"/>
                <a:t>为范德蒙德行列式，</a:t>
              </a:r>
              <a:r>
                <a:rPr lang="en-US" altLang="zh-CN"/>
                <a:t>B</a:t>
              </a:r>
              <a:r>
                <a:rPr lang="zh-CN" altLang="en-US"/>
                <a:t>必可逆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327721" y="4536694"/>
                <a:ext cx="8363585" cy="3771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𝑣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+...+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+...+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721" y="4536694"/>
                <a:ext cx="8363585" cy="377190"/>
              </a:xfrm>
              <a:prstGeom prst="rect">
                <a:avLst/>
              </a:prstGeom>
              <a:blipFill rotWithShape="1">
                <a:blip r:embed="rId2"/>
                <a:stretch>
                  <a:fillRect l="-7" t="-67" r="7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号 8"/>
          <p:cNvSpPr/>
          <p:nvPr/>
        </p:nvSpPr>
        <p:spPr>
          <a:xfrm rot="16200000">
            <a:off x="4949825" y="3617595"/>
            <a:ext cx="177165" cy="28174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11675" y="5201285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n/m</a:t>
            </a:r>
            <a:r>
              <a:rPr lang="zh-CN" altLang="en-US"/>
              <a:t>位整数</a:t>
            </a:r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 rot="16200000">
            <a:off x="8060055" y="3617595"/>
            <a:ext cx="177165" cy="28174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21905" y="5201285"/>
            <a:ext cx="127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n/m</a:t>
            </a:r>
            <a:r>
              <a:rPr lang="zh-CN" altLang="en-US"/>
              <a:t>位整数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93775" y="5930900"/>
                <a:ext cx="827214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只需要一次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2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个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n/m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位整数乘法，所以一共需要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2m-1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次</a:t>
                </a:r>
                <a:r>
                  <a:rPr lang="en-US" altLang="zh-CN" b="1">
                    <a:latin typeface="Cambria Math" panose="02040503050406030204" charset="0"/>
                    <a:cs typeface="Cambria Math" panose="02040503050406030204" charset="0"/>
                  </a:rPr>
                  <a:t>n/m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位整数乘法。</a:t>
                </a:r>
                <a:endParaRPr lang="zh-CN" altLang="en-US" b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75" y="5930900"/>
                <a:ext cx="827214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133350" y="737870"/>
            <a:ext cx="6904990" cy="5436870"/>
            <a:chOff x="578" y="894"/>
            <a:chExt cx="11305" cy="86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53" y="894"/>
              <a:ext cx="10631" cy="867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" y="8858"/>
              <a:ext cx="1575" cy="428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586220" y="671195"/>
            <a:ext cx="2768600" cy="2757805"/>
            <a:chOff x="10657" y="2863"/>
            <a:chExt cx="4360" cy="43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7" y="3594"/>
              <a:ext cx="4360" cy="361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0" y="2863"/>
              <a:ext cx="1695" cy="64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340" y="4343400"/>
            <a:ext cx="5786755" cy="885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057900" y="5432425"/>
                <a:ext cx="4064000" cy="374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5</m:t>
                              </m:r>
                            </m:e>
                          </m:func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5432425"/>
                <a:ext cx="4064000" cy="3740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263525"/>
            <a:ext cx="7284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1. </a:t>
            </a:r>
            <a:r>
              <a:rPr lang="zh-CN" altLang="en-US" sz="4000"/>
              <a:t>作业上交注意事项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1422400" y="1412875"/>
            <a:ext cx="84556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3200"/>
              <a:t>作业名称：第</a:t>
            </a:r>
            <a:r>
              <a:rPr lang="en-US" altLang="zh-CN" sz="3200">
                <a:solidFill>
                  <a:srgbClr val="FF0000"/>
                </a:solidFill>
              </a:rPr>
              <a:t>3</a:t>
            </a:r>
            <a:r>
              <a:rPr lang="zh-CN" altLang="en-US" sz="3200"/>
              <a:t>次作业</a:t>
            </a:r>
            <a:r>
              <a:rPr lang="en-US" altLang="zh-CN" sz="3200">
                <a:solidFill>
                  <a:srgbClr val="FF0000"/>
                </a:solidFill>
              </a:rPr>
              <a:t>3306</a:t>
            </a:r>
            <a:r>
              <a:rPr lang="zh-CN" altLang="en-US" sz="3200"/>
              <a:t>_张三.pdf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1398270" y="2401570"/>
            <a:ext cx="91281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3200"/>
              <a:t>上传时间：某章讲完的</a:t>
            </a:r>
            <a:r>
              <a:rPr lang="zh-CN" altLang="en-US" sz="3200">
                <a:solidFill>
                  <a:srgbClr val="FF0000"/>
                </a:solidFill>
              </a:rPr>
              <a:t>一周内</a:t>
            </a:r>
            <a:r>
              <a:rPr lang="zh-CN" altLang="en-US" sz="3200"/>
              <a:t>交该章作业</a:t>
            </a:r>
            <a:endParaRPr lang="zh-CN" altLang="en-US" sz="3200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382395" y="3411855"/>
            <a:ext cx="99333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3200"/>
              <a:t>代码要求：最低要求：伪代码；也可以写代码</a:t>
            </a:r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1394460" y="4418330"/>
            <a:ext cx="84556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3200"/>
              <a:t>作业答案：后续会上传到</a:t>
            </a:r>
            <a:r>
              <a:rPr lang="en-US" altLang="zh-CN" sz="3200"/>
              <a:t>ftp</a:t>
            </a:r>
            <a:r>
              <a:rPr lang="zh-CN" altLang="en-US" sz="3200"/>
              <a:t>对应目录</a:t>
            </a:r>
            <a:endParaRPr lang="zh-CN" alt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331470"/>
            <a:ext cx="10222865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" y="1791970"/>
            <a:ext cx="1055687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22605" y="5651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left </a:t>
            </a:r>
            <a:r>
              <a:rPr lang="zh-CN" altLang="en-US" sz="2400" b="1"/>
              <a:t>和</a:t>
            </a:r>
            <a:r>
              <a:rPr lang="en-US" altLang="zh-CN" sz="2400" b="1"/>
              <a:t> right </a:t>
            </a:r>
            <a:r>
              <a:rPr lang="zh-CN" altLang="en-US" sz="2400" b="1"/>
              <a:t>的意义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1108075" y="1445895"/>
            <a:ext cx="972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循环结束前的最后一次迭代，</a:t>
            </a:r>
            <a:r>
              <a:rPr lang="en-US" altLang="zh-CN"/>
              <a:t>left</a:t>
            </a:r>
            <a:r>
              <a:rPr lang="zh-CN" altLang="en-US"/>
              <a:t>和</a:t>
            </a:r>
            <a:r>
              <a:rPr lang="en-US" altLang="zh-CN"/>
              <a:t>right</a:t>
            </a:r>
            <a:r>
              <a:rPr lang="zh-CN" altLang="en-US"/>
              <a:t>的位置关系只有两种：</a:t>
            </a:r>
            <a:r>
              <a:rPr lang="en-US" altLang="zh-CN"/>
              <a:t>left=right</a:t>
            </a:r>
            <a:r>
              <a:rPr lang="zh-CN" altLang="en-US"/>
              <a:t>和</a:t>
            </a:r>
            <a:r>
              <a:rPr lang="en-US" altLang="zh-CN"/>
              <a:t>left=right-1: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2426970" y="2617470"/>
            <a:ext cx="581025" cy="58102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715260" y="3269615"/>
            <a:ext cx="3810" cy="375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722880" y="3756660"/>
            <a:ext cx="3810" cy="375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00350" y="3277870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2800350" y="3756660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7406005" y="2755265"/>
            <a:ext cx="581025" cy="58102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7694295" y="3407410"/>
            <a:ext cx="3810" cy="375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8857615" y="3407410"/>
            <a:ext cx="3810" cy="375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779385" y="3415665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8935085" y="3407410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8561705" y="2755265"/>
            <a:ext cx="581025" cy="58102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08075" y="275526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Calibri" panose="020F0502020204030204" charset="0"/>
              </a:rPr>
              <a:t>①</a:t>
            </a:r>
            <a:endParaRPr lang="zh-CN" altLang="en-US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05575" y="2861310"/>
            <a:ext cx="412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Calibri" panose="020F0502020204030204" charset="0"/>
                <a:sym typeface="+mn-ea"/>
              </a:rPr>
              <a:t>②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84350" y="2755265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&lt;x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224530" y="2755265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&gt;x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918325" y="2909570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&lt;x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401175" y="2901315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&gt;x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1427480" y="1725295"/>
            <a:ext cx="581025" cy="58102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715770" y="2377440"/>
            <a:ext cx="3810" cy="375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723390" y="2864485"/>
            <a:ext cx="3810" cy="375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800860" y="2385695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800860" y="2864485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27050" y="183134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Calibri" panose="020F0502020204030204" charset="0"/>
              </a:rPr>
              <a:t>①</a:t>
            </a:r>
            <a:endParaRPr lang="zh-CN" altLang="en-US"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02430" y="977265"/>
            <a:ext cx="6330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/>
              <a:t>在本次迭代中，</a:t>
            </a:r>
            <a:r>
              <a:rPr lang="en-US" altLang="zh-CN" sz="2000"/>
              <a:t>middle=l=r</a:t>
            </a:r>
            <a:r>
              <a:rPr lang="zh-CN" altLang="en-US" sz="2000"/>
              <a:t>，若</a:t>
            </a:r>
            <a:r>
              <a:rPr lang="en-US" altLang="zh-CN" sz="2000"/>
              <a:t>a[middle]&gt;x</a:t>
            </a:r>
            <a:r>
              <a:rPr lang="zh-CN" altLang="en-US" sz="2000"/>
              <a:t>，</a:t>
            </a:r>
            <a:r>
              <a:rPr lang="en-US" altLang="zh-CN" sz="2000"/>
              <a:t>r=middle-1</a:t>
            </a:r>
            <a:r>
              <a:rPr lang="zh-CN" altLang="en-US" sz="2000"/>
              <a:t>，此时</a:t>
            </a:r>
            <a:r>
              <a:rPr lang="en-US" altLang="zh-CN" sz="2000"/>
              <a:t>a[r]&lt;x</a:t>
            </a:r>
            <a:r>
              <a:rPr lang="zh-CN" altLang="en-US" sz="2000"/>
              <a:t>，</a:t>
            </a:r>
            <a:r>
              <a:rPr lang="en-US" altLang="zh-CN" sz="2000"/>
              <a:t>a[l]=</a:t>
            </a:r>
            <a:r>
              <a:rPr lang="en-US" altLang="zh-CN" sz="2000">
                <a:sym typeface="+mn-ea"/>
              </a:rPr>
              <a:t>a[middle]</a:t>
            </a:r>
            <a:r>
              <a:rPr lang="en-US" altLang="zh-CN" sz="2000"/>
              <a:t>&gt;x</a:t>
            </a:r>
            <a:r>
              <a:rPr lang="zh-CN" altLang="en-US" sz="2000"/>
              <a:t>。</a:t>
            </a:r>
            <a:r>
              <a:rPr lang="en-US" altLang="zh-CN" sz="2000"/>
              <a:t>l</a:t>
            </a:r>
            <a:r>
              <a:rPr lang="zh-CN" altLang="en-US" sz="2000"/>
              <a:t>和</a:t>
            </a:r>
            <a:r>
              <a:rPr lang="en-US" altLang="zh-CN" sz="2000"/>
              <a:t>r</a:t>
            </a:r>
            <a:r>
              <a:rPr lang="zh-CN" altLang="en-US" sz="2000"/>
              <a:t>就是要找的大于</a:t>
            </a:r>
            <a:r>
              <a:rPr lang="en-US" altLang="zh-CN" sz="2000"/>
              <a:t>x</a:t>
            </a:r>
            <a:r>
              <a:rPr lang="zh-CN" altLang="en-US" sz="2000"/>
              <a:t>的最小元素和小于</a:t>
            </a:r>
            <a:r>
              <a:rPr lang="en-US" altLang="zh-CN" sz="2000"/>
              <a:t>x</a:t>
            </a:r>
            <a:r>
              <a:rPr lang="zh-CN" altLang="en-US" sz="2000"/>
              <a:t>的最大元素。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938530" y="1831340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&lt;x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130425" y="1831340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&gt;x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329430" y="3153410"/>
            <a:ext cx="6330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2000"/>
              <a:t>若</a:t>
            </a:r>
            <a:r>
              <a:rPr lang="en-US" altLang="zh-CN" sz="2000">
                <a:sym typeface="+mn-ea"/>
              </a:rPr>
              <a:t>a[middle]&lt;x</a:t>
            </a:r>
            <a:r>
              <a:rPr lang="zh-CN" altLang="en-US" sz="2000">
                <a:sym typeface="+mn-ea"/>
              </a:rPr>
              <a:t>，则迭代结束后，</a:t>
            </a:r>
            <a:r>
              <a:rPr lang="en-US" altLang="zh-CN" sz="2000">
                <a:sym typeface="+mn-ea"/>
              </a:rPr>
              <a:t>l=middle+1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a[r]=a[middle]&lt;x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a[l]&gt;x</a:t>
            </a:r>
            <a:r>
              <a:rPr lang="zh-CN" altLang="en-US" sz="2000">
                <a:sym typeface="+mn-ea"/>
              </a:rPr>
              <a:t>。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r</a:t>
            </a:r>
            <a:r>
              <a:rPr lang="zh-CN" altLang="en-US" sz="2000">
                <a:sym typeface="+mn-ea"/>
              </a:rPr>
              <a:t>仍是要找的大于</a:t>
            </a:r>
            <a:r>
              <a:rPr lang="en-US" altLang="zh-CN" sz="2000">
                <a:sym typeface="+mn-ea"/>
              </a:rPr>
              <a:t>x</a:t>
            </a:r>
            <a:r>
              <a:rPr lang="zh-CN" altLang="en-US" sz="2000">
                <a:sym typeface="+mn-ea"/>
              </a:rPr>
              <a:t>的最小元素和小于</a:t>
            </a:r>
            <a:r>
              <a:rPr lang="en-US" altLang="zh-CN" sz="2000">
                <a:sym typeface="+mn-ea"/>
              </a:rPr>
              <a:t>x</a:t>
            </a:r>
            <a:r>
              <a:rPr lang="zh-CN" altLang="en-US" sz="2000">
                <a:sym typeface="+mn-ea"/>
              </a:rPr>
              <a:t>的最大元素</a:t>
            </a:r>
            <a:endParaRPr lang="zh-CN" altLang="en-US" sz="2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5870" y="1247140"/>
            <a:ext cx="958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middle</a:t>
            </a:r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椭圆 12"/>
          <p:cNvSpPr/>
          <p:nvPr/>
        </p:nvSpPr>
        <p:spPr>
          <a:xfrm>
            <a:off x="1229360" y="2260600"/>
            <a:ext cx="581025" cy="58102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517650" y="2912745"/>
            <a:ext cx="3810" cy="375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680970" y="2912745"/>
            <a:ext cx="3810" cy="375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602740" y="2921000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2758440" y="2912745"/>
            <a:ext cx="207645" cy="367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2385060" y="2260600"/>
            <a:ext cx="581025" cy="58102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8930" y="2366645"/>
            <a:ext cx="412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Calibri" panose="020F0502020204030204" charset="0"/>
                <a:sym typeface="+mn-ea"/>
              </a:rPr>
              <a:t>②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1680" y="2414905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&lt;x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3224530" y="2406650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&gt;x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202430" y="977265"/>
            <a:ext cx="6330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/>
              <a:t>在本次迭代中，</a:t>
            </a:r>
            <a:r>
              <a:rPr lang="en-US" altLang="zh-CN" sz="2000"/>
              <a:t>middle=l</a:t>
            </a:r>
            <a:r>
              <a:rPr lang="zh-CN" altLang="en-US" sz="2000"/>
              <a:t>，若</a:t>
            </a:r>
            <a:r>
              <a:rPr lang="en-US" altLang="zh-CN" sz="2000"/>
              <a:t>a[middle]&gt;x</a:t>
            </a:r>
            <a:r>
              <a:rPr lang="zh-CN" altLang="en-US" sz="2000"/>
              <a:t>，</a:t>
            </a:r>
            <a:r>
              <a:rPr lang="en-US" altLang="zh-CN" sz="2000"/>
              <a:t>r=middle-1</a:t>
            </a:r>
            <a:r>
              <a:rPr lang="zh-CN" altLang="en-US" sz="2000"/>
              <a:t>，此时</a:t>
            </a:r>
            <a:r>
              <a:rPr lang="en-US" altLang="zh-CN" sz="2000"/>
              <a:t>a[r]&lt;x</a:t>
            </a:r>
            <a:r>
              <a:rPr lang="zh-CN" altLang="en-US" sz="2000"/>
              <a:t>，</a:t>
            </a:r>
            <a:r>
              <a:rPr lang="en-US" altLang="zh-CN" sz="2000"/>
              <a:t>a[l]=</a:t>
            </a:r>
            <a:r>
              <a:rPr lang="en-US" altLang="zh-CN" sz="2000">
                <a:sym typeface="+mn-ea"/>
              </a:rPr>
              <a:t>a[middle]</a:t>
            </a:r>
            <a:r>
              <a:rPr lang="en-US" altLang="zh-CN" sz="2000"/>
              <a:t>&gt;x</a:t>
            </a:r>
            <a:r>
              <a:rPr lang="zh-CN" altLang="en-US" sz="2000"/>
              <a:t>。</a:t>
            </a:r>
            <a:r>
              <a:rPr lang="en-US" altLang="zh-CN" sz="2000"/>
              <a:t>l</a:t>
            </a:r>
            <a:r>
              <a:rPr lang="zh-CN" altLang="en-US" sz="2000"/>
              <a:t>和</a:t>
            </a:r>
            <a:r>
              <a:rPr lang="en-US" altLang="zh-CN" sz="2000"/>
              <a:t>r</a:t>
            </a:r>
            <a:r>
              <a:rPr lang="zh-CN" altLang="en-US" sz="2000"/>
              <a:t>就是要找的大于</a:t>
            </a:r>
            <a:r>
              <a:rPr lang="en-US" altLang="zh-CN" sz="2000"/>
              <a:t>x</a:t>
            </a:r>
            <a:r>
              <a:rPr lang="zh-CN" altLang="en-US" sz="2000"/>
              <a:t>的最小元素和小于</a:t>
            </a:r>
            <a:r>
              <a:rPr lang="en-US" altLang="zh-CN" sz="2000"/>
              <a:t>x</a:t>
            </a:r>
            <a:r>
              <a:rPr lang="zh-CN" altLang="en-US" sz="2000"/>
              <a:t>的最大元素。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329430" y="3153410"/>
            <a:ext cx="6330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2000"/>
              <a:t>若</a:t>
            </a:r>
            <a:r>
              <a:rPr lang="en-US" altLang="zh-CN" sz="2000">
                <a:sym typeface="+mn-ea"/>
              </a:rPr>
              <a:t>a[middle]&lt;x</a:t>
            </a:r>
            <a:r>
              <a:rPr lang="zh-CN" altLang="en-US" sz="2000">
                <a:sym typeface="+mn-ea"/>
              </a:rPr>
              <a:t>，则迭代结束后，</a:t>
            </a:r>
            <a:r>
              <a:rPr lang="en-US" altLang="zh-CN" sz="2000">
                <a:sym typeface="+mn-ea"/>
              </a:rPr>
              <a:t>l=middle+1=r</a:t>
            </a:r>
            <a:r>
              <a:rPr lang="zh-CN" altLang="en-US" sz="2000">
                <a:sym typeface="+mn-ea"/>
              </a:rPr>
              <a:t>，回到情况</a:t>
            </a:r>
            <a:r>
              <a:rPr lang="zh-CN" altLang="en-US" sz="2000">
                <a:latin typeface="Calibri" panose="020F0502020204030204" charset="0"/>
                <a:sym typeface="+mn-ea"/>
              </a:rPr>
              <a:t>①，故</a:t>
            </a:r>
            <a:r>
              <a:rPr lang="en-US" altLang="zh-CN" sz="2000">
                <a:sym typeface="+mn-ea"/>
              </a:rPr>
              <a:t>l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r</a:t>
            </a:r>
            <a:r>
              <a:rPr lang="zh-CN" altLang="en-US" sz="2000">
                <a:sym typeface="+mn-ea"/>
              </a:rPr>
              <a:t>仍是要找的大于</a:t>
            </a:r>
            <a:r>
              <a:rPr lang="en-US" altLang="zh-CN" sz="2000">
                <a:sym typeface="+mn-ea"/>
              </a:rPr>
              <a:t>x</a:t>
            </a:r>
            <a:r>
              <a:rPr lang="zh-CN" altLang="en-US" sz="2000">
                <a:sym typeface="+mn-ea"/>
              </a:rPr>
              <a:t>的最小元素和小于</a:t>
            </a:r>
            <a:r>
              <a:rPr lang="en-US" altLang="zh-CN" sz="2000">
                <a:sym typeface="+mn-ea"/>
              </a:rPr>
              <a:t>x</a:t>
            </a:r>
            <a:r>
              <a:rPr lang="zh-CN" altLang="en-US" sz="2000">
                <a:sym typeface="+mn-ea"/>
              </a:rPr>
              <a:t>的最大元素。</a:t>
            </a:r>
            <a:endParaRPr lang="zh-CN" altLang="en-US" sz="20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0765" y="1753870"/>
            <a:ext cx="958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middle</a:t>
            </a:r>
            <a:endParaRPr lang="en-US" altLang="zh-CN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080" y="5818505"/>
            <a:ext cx="1163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/>
              <a:t>结论：当</a:t>
            </a:r>
            <a:r>
              <a:rPr lang="en-US" altLang="zh-CN" sz="2400" b="1"/>
              <a:t>x</a:t>
            </a:r>
            <a:r>
              <a:rPr lang="zh-CN" altLang="en-US" sz="2400" b="1"/>
              <a:t>不在数组中时</a:t>
            </a:r>
            <a:r>
              <a:rPr lang="en-US" altLang="zh-CN" sz="2400" b="1"/>
              <a:t>left</a:t>
            </a:r>
            <a:r>
              <a:rPr lang="zh-CN" altLang="en-US" sz="2400" b="1"/>
              <a:t>和</a:t>
            </a:r>
            <a:r>
              <a:rPr lang="en-US" altLang="zh-CN" sz="2400" b="1"/>
              <a:t>right</a:t>
            </a:r>
            <a:r>
              <a:rPr lang="zh-CN" altLang="en-US" sz="2400" b="1"/>
              <a:t>的最终值就是</a:t>
            </a:r>
            <a:r>
              <a:rPr lang="en-US" altLang="zh-CN" sz="2400" b="1">
                <a:sym typeface="+mn-ea"/>
              </a:rPr>
              <a:t>大于x的最小元素和小于x的最大元素</a:t>
            </a:r>
            <a:r>
              <a:rPr lang="zh-CN" altLang="en-US" sz="2400" b="1">
                <a:sym typeface="+mn-ea"/>
              </a:rPr>
              <a:t>。</a:t>
            </a:r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2153285" y="867410"/>
            <a:ext cx="8249920" cy="5310505"/>
            <a:chOff x="2853" y="1552"/>
            <a:chExt cx="12992" cy="836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15" y="1552"/>
              <a:ext cx="12931" cy="226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" y="3259"/>
              <a:ext cx="10809" cy="6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7995" y="4742815"/>
            <a:ext cx="5786755" cy="175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参考标库写法：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c++ </a:t>
            </a:r>
            <a:r>
              <a:rPr lang="zh-CN" altLang="en-US" sz="2400"/>
              <a:t>的</a:t>
            </a:r>
            <a:r>
              <a:rPr lang="en-US" altLang="zh-CN" sz="2400"/>
              <a:t> lower_bound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python</a:t>
            </a:r>
            <a:r>
              <a:rPr lang="zh-CN" altLang="en-US" sz="2400"/>
              <a:t>的二分查找标准库</a:t>
            </a:r>
            <a:r>
              <a:rPr lang="en-US" altLang="zh-CN" sz="2400"/>
              <a:t> bisect_left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467995" y="1078230"/>
            <a:ext cx="9246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更简单</a:t>
            </a:r>
            <a:r>
              <a:rPr lang="en-US" altLang="zh-CN" sz="2400">
                <a:sym typeface="+mn-ea"/>
              </a:rPr>
              <a:t>&amp;</a:t>
            </a:r>
            <a:r>
              <a:rPr lang="zh-CN" altLang="en-US" sz="2400">
                <a:sym typeface="+mn-ea"/>
              </a:rPr>
              <a:t>更重要的问题：找到第一个大于等于</a:t>
            </a:r>
            <a:r>
              <a:rPr lang="en-US" altLang="zh-CN" sz="2400">
                <a:sym typeface="+mn-ea"/>
              </a:rPr>
              <a:t>target</a:t>
            </a:r>
            <a:r>
              <a:rPr lang="zh-CN" altLang="en-US" sz="2400">
                <a:sym typeface="+mn-ea"/>
              </a:rPr>
              <a:t>的数字的下标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520" y="18116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https://leetcode.cn/problems/binary-search/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7520" y="217995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https://leetcode.cn/problems/find-first-and-last-position-of-element-in-sorted-array/description/</a:t>
            </a:r>
            <a:endParaRPr lang="zh-CN" altLang="en-US"/>
          </a:p>
        </p:txBody>
      </p:sp>
      <p:pic>
        <p:nvPicPr>
          <p:cNvPr id="11" name="图片 10" descr="截屏2025-03-27 16.34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2837815"/>
            <a:ext cx="6887845" cy="1758315"/>
          </a:xfrm>
          <a:prstGeom prst="rect">
            <a:avLst/>
          </a:prstGeom>
        </p:spPr>
      </p:pic>
      <p:pic>
        <p:nvPicPr>
          <p:cNvPr id="4" name="图片 3" descr="截屏2025-03-27 19.18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090" y="1646555"/>
            <a:ext cx="4899660" cy="51930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3357</Words>
  <Application>WPS 演示</Application>
  <PresentationFormat>宽屏</PresentationFormat>
  <Paragraphs>272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黑体</vt:lpstr>
      <vt:lpstr>Calibri</vt:lpstr>
      <vt:lpstr>Wingdings</vt:lpstr>
      <vt:lpstr>微软雅黑</vt:lpstr>
      <vt:lpstr>Arial Unicode MS</vt:lpstr>
      <vt:lpstr>Cambria Math</vt:lpstr>
      <vt:lpstr>WPS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ouyy</dc:creator>
  <cp:lastModifiedBy>。。。</cp:lastModifiedBy>
  <cp:revision>117</cp:revision>
  <dcterms:created xsi:type="dcterms:W3CDTF">2023-08-09T12:44:00Z</dcterms:created>
  <dcterms:modified xsi:type="dcterms:W3CDTF">2025-03-28T03:18:04Z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